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sldIdLst>
    <p:sldId id="257" r:id="rId2"/>
    <p:sldId id="373" r:id="rId3"/>
    <p:sldId id="259" r:id="rId4"/>
    <p:sldId id="374" r:id="rId5"/>
    <p:sldId id="375" r:id="rId6"/>
    <p:sldId id="376" r:id="rId7"/>
    <p:sldId id="377" r:id="rId8"/>
    <p:sldId id="378" r:id="rId9"/>
    <p:sldId id="379" r:id="rId10"/>
    <p:sldId id="367" r:id="rId11"/>
    <p:sldId id="380" r:id="rId12"/>
    <p:sldId id="381" r:id="rId13"/>
    <p:sldId id="369" r:id="rId14"/>
    <p:sldId id="382" r:id="rId15"/>
    <p:sldId id="383" r:id="rId16"/>
    <p:sldId id="384" r:id="rId17"/>
    <p:sldId id="370" r:id="rId18"/>
    <p:sldId id="371" r:id="rId19"/>
    <p:sldId id="385" r:id="rId20"/>
    <p:sldId id="387" r:id="rId21"/>
    <p:sldId id="388" r:id="rId22"/>
    <p:sldId id="366" r:id="rId23"/>
    <p:sldId id="306" r:id="rId24"/>
    <p:sldId id="355" r:id="rId25"/>
    <p:sldId id="356" r:id="rId26"/>
    <p:sldId id="273" r:id="rId27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411"/>
    <p:restoredTop sz="94650"/>
  </p:normalViewPr>
  <p:slideViewPr>
    <p:cSldViewPr snapToGrid="0" snapToObjects="1">
      <p:cViewPr varScale="1">
        <p:scale>
          <a:sx n="82" d="100"/>
          <a:sy n="82" d="100"/>
        </p:scale>
        <p:origin x="200" y="9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3E6723-DD58-0F4A-9FE0-EEDE4F34B7D1}" type="datetimeFigureOut">
              <a:rPr kumimoji="1" lang="ko-Kore-KR" altLang="en-US" smtClean="0"/>
              <a:t>2022. 4. 17.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D1895C-C431-F440-8998-4A7CC888F9DC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361839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D1895C-C431-F440-8998-4A7CC888F9DC}" type="slidenum">
              <a:rPr kumimoji="1" lang="ko-Kore-KR" altLang="en-US" smtClean="0"/>
              <a:t>24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955895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3032C6-AC90-A145-96CA-59100CF160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87ACC4C-4476-5545-B95B-7D33B1880F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910DAAB-99C6-4244-ADD5-DA7D0CDBC8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C2325-EA9A-6C4A-AFAB-C3D928C1EEE8}" type="datetimeFigureOut">
              <a:rPr kumimoji="1" lang="ko-Kore-KR" altLang="en-US" smtClean="0"/>
              <a:t>2022. 4. 17.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96BE3B4-0958-FD40-96B4-3D132FA47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A852A06-961A-5748-A326-9945C88B3E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595E9-BF75-C647-92BE-7BD1BA53042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524535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FF3F7A-78CC-7D40-9477-BFE665712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F9A2460-27ED-0244-82B7-D18BF4C9D3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61E4A98-B422-D447-B1EE-89BA363E47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C2325-EA9A-6C4A-AFAB-C3D928C1EEE8}" type="datetimeFigureOut">
              <a:rPr kumimoji="1" lang="ko-Kore-KR" altLang="en-US" smtClean="0"/>
              <a:t>2022. 4. 17.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26F5EB-63B7-804E-A14C-85D41D077C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DCFB92F-FEE4-E24C-A485-5774F00D0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595E9-BF75-C647-92BE-7BD1BA53042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069285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0E4E457-4F72-B541-8D2D-E7C802C98C6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C75B630-EC8E-F847-96DC-9070839DF3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1867E49-0690-4F46-AB89-90C68450DD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C2325-EA9A-6C4A-AFAB-C3D928C1EEE8}" type="datetimeFigureOut">
              <a:rPr kumimoji="1" lang="ko-Kore-KR" altLang="en-US" smtClean="0"/>
              <a:t>2022. 4. 17.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0FA0AD0-FFCB-A04C-AB8E-233EDB851B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D46DE6F-3950-FE41-928C-31D2338C0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595E9-BF75-C647-92BE-7BD1BA53042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349037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F2F153-951B-DE47-A9CD-F6DE23672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78D8EF8-96E8-204C-84B7-4DD38B42F3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6806267-30BA-854D-84E7-DDC7AD6BC8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C2325-EA9A-6C4A-AFAB-C3D928C1EEE8}" type="datetimeFigureOut">
              <a:rPr kumimoji="1" lang="ko-Kore-KR" altLang="en-US" smtClean="0"/>
              <a:t>2022. 4. 17.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C82C9CC-08E8-234A-B8DE-5535E272D8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5F25DA7-FC70-6644-803C-E729321F8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595E9-BF75-C647-92BE-7BD1BA53042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2617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0EBFB0-AC96-D44E-B31F-30EBB6CF55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DA8BA22-0DED-A44A-B9C7-CDC83C7920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E329012-03C0-5F41-B572-8191201D04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C2325-EA9A-6C4A-AFAB-C3D928C1EEE8}" type="datetimeFigureOut">
              <a:rPr kumimoji="1" lang="ko-Kore-KR" altLang="en-US" smtClean="0"/>
              <a:t>2022. 4. 17.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5050D2B-8AD0-4344-8B4E-8662683FC6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8292FC8-687F-2849-9983-8EC67045C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595E9-BF75-C647-92BE-7BD1BA53042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773667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3A944F-32BF-0D4D-9437-7BCE072FE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F67DF6E-127E-C945-9FA6-D9C67E731A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B0247B6-1798-3A4D-A6AB-67F201AB09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F42AA23-EB49-5740-9DD7-D8F9AE2E22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C2325-EA9A-6C4A-AFAB-C3D928C1EEE8}" type="datetimeFigureOut">
              <a:rPr kumimoji="1" lang="ko-Kore-KR" altLang="en-US" smtClean="0"/>
              <a:t>2022. 4. 17.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B8B6566-3428-3F44-A9F4-478005E9AB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8AB2AEB-92DA-6949-AE6F-0CB59D5CA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595E9-BF75-C647-92BE-7BD1BA53042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353189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F441FA-A765-6A47-A28C-8A00E87EA9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64598E8-18D7-5B43-9489-3D9C409EA5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A323061-04A0-CA4F-90C0-E51412C0CD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BC5D27F-E548-4A4F-BB2C-39351812AEE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E3A69FD-45CA-7345-A1CE-1ECA894AD3D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548C4F9-D214-1044-88C7-B474B3A639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C2325-EA9A-6C4A-AFAB-C3D928C1EEE8}" type="datetimeFigureOut">
              <a:rPr kumimoji="1" lang="ko-Kore-KR" altLang="en-US" smtClean="0"/>
              <a:t>2022. 4. 17.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80CA169-2251-8746-BAC2-A2286A9101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7CDA17F-D572-D347-B442-8D284DECC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595E9-BF75-C647-92BE-7BD1BA53042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0340064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53D3A6-7F2E-B44C-9FA0-F490FC059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7D6B165-A07C-6E48-82AB-692563E045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C2325-EA9A-6C4A-AFAB-C3D928C1EEE8}" type="datetimeFigureOut">
              <a:rPr kumimoji="1" lang="ko-Kore-KR" altLang="en-US" smtClean="0"/>
              <a:t>2022. 4. 17.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E9ED5CB-114C-C146-8902-CB014ADF38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6B878DB-E93B-3446-AFED-97D2AE692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595E9-BF75-C647-92BE-7BD1BA53042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940046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937443B-FA37-A84C-9CCC-12DF653EC8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C2325-EA9A-6C4A-AFAB-C3D928C1EEE8}" type="datetimeFigureOut">
              <a:rPr kumimoji="1" lang="ko-Kore-KR" altLang="en-US" smtClean="0"/>
              <a:t>2022. 4. 17.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CF0996F-3A04-6C4A-8836-C9412B5708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185B268-D87C-4144-9147-B6ACDEC24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595E9-BF75-C647-92BE-7BD1BA53042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313351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0AD353-95CD-B241-A173-3E37CC2502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4710D05-F20C-FD4B-B85F-289220BA88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5B75C23-8118-BA48-A0C6-4994431D5D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080F080-27EF-AF4F-B3CC-85E0EF1086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C2325-EA9A-6C4A-AFAB-C3D928C1EEE8}" type="datetimeFigureOut">
              <a:rPr kumimoji="1" lang="ko-Kore-KR" altLang="en-US" smtClean="0"/>
              <a:t>2022. 4. 17.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BC7596C-BCA2-5E40-9ACA-CAA3637B81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54A91EF-ED8F-344F-A081-1D320A4B2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595E9-BF75-C647-92BE-7BD1BA53042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0674500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105500-00CD-8149-9D36-3CDA04799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729AB21-F08E-B041-A1AB-7AFC6BFB90A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198E48B-8255-DB4A-86E5-86A8A43537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FE209B3-5B69-8049-ABC4-F4445C3BB9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C2325-EA9A-6C4A-AFAB-C3D928C1EEE8}" type="datetimeFigureOut">
              <a:rPr kumimoji="1" lang="ko-Kore-KR" altLang="en-US" smtClean="0"/>
              <a:t>2022. 4. 17.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54D6CD2-9E0B-354D-A088-2B97B382D7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F1E4391-7610-DB4C-8690-66EE09F8A4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595E9-BF75-C647-92BE-7BD1BA53042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688953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B862B93-3A94-6D4A-BB87-E2AF4E2E87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47ED5D2-6DF7-8845-B0AF-CDBEA5BC57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70C96A3-AD92-604B-935D-C6E66C7E5D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0C2325-EA9A-6C4A-AFAB-C3D928C1EEE8}" type="datetimeFigureOut">
              <a:rPr kumimoji="1" lang="ko-Kore-KR" altLang="en-US" smtClean="0"/>
              <a:t>2022. 4. 17.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DAD6C83-1B15-3D4D-A9D0-FD50CD61B6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A8A3DA-58EA-7348-9189-21A35224F8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6595E9-BF75-C647-92BE-7BD1BA53042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64704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6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6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1E0F65-454C-F548-B8DC-E3FF22F3BC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600200"/>
            <a:ext cx="9144000" cy="1493246"/>
          </a:xfrm>
        </p:spPr>
        <p:txBody>
          <a:bodyPr>
            <a:normAutofit/>
          </a:bodyPr>
          <a:lstStyle/>
          <a:p>
            <a:r>
              <a:rPr kumimoji="1" lang="en-US" altLang="ko-KR" sz="4000" dirty="0"/>
              <a:t>Web</a:t>
            </a:r>
            <a:r>
              <a:rPr kumimoji="1" lang="ko-KR" altLang="en-US" sz="4000" dirty="0"/>
              <a:t> </a:t>
            </a:r>
            <a:r>
              <a:rPr kumimoji="1" lang="en-US" altLang="ko-KR" sz="4000" dirty="0"/>
              <a:t>Server</a:t>
            </a:r>
            <a:endParaRPr kumimoji="1" lang="ko-KR" altLang="en-US" sz="4000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2276216-644F-E34E-8C56-C6BD1A50D4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764555"/>
            <a:ext cx="9144000" cy="1655762"/>
          </a:xfrm>
        </p:spPr>
        <p:txBody>
          <a:bodyPr/>
          <a:lstStyle/>
          <a:p>
            <a:r>
              <a:rPr kumimoji="1" lang="ko-KR" altLang="en-US" dirty="0"/>
              <a:t>발표자</a:t>
            </a:r>
            <a:r>
              <a:rPr kumimoji="1" lang="en-US" altLang="ko-KR" dirty="0"/>
              <a:t>-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JiYong</a:t>
            </a:r>
            <a:r>
              <a:rPr kumimoji="1" lang="en-US" altLang="ko-KR" dirty="0"/>
              <a:t> Kim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012300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9B60B96-CA57-DA4F-84E7-B67E352DC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258" y="361950"/>
            <a:ext cx="6489700" cy="6134100"/>
          </a:xfrm>
          <a:prstGeom prst="rect">
            <a:avLst/>
          </a:prstGeom>
        </p:spPr>
      </p:pic>
      <p:sp>
        <p:nvSpPr>
          <p:cNvPr id="4" name="타원 3">
            <a:extLst>
              <a:ext uri="{FF2B5EF4-FFF2-40B4-BE49-F238E27FC236}">
                <a16:creationId xmlns:a16="http://schemas.microsoft.com/office/drawing/2014/main" id="{24F46A07-A5C9-864F-B435-DC8ECDB07C37}"/>
              </a:ext>
            </a:extLst>
          </p:cNvPr>
          <p:cNvSpPr/>
          <p:nvPr/>
        </p:nvSpPr>
        <p:spPr>
          <a:xfrm>
            <a:off x="2707376" y="4209691"/>
            <a:ext cx="2829464" cy="1311215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2902A7-78F0-6148-9292-C7B3AF50DC0E}"/>
              </a:ext>
            </a:extLst>
          </p:cNvPr>
          <p:cNvSpPr txBox="1"/>
          <p:nvPr/>
        </p:nvSpPr>
        <p:spPr>
          <a:xfrm>
            <a:off x="7867412" y="724618"/>
            <a:ext cx="38761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ko-Kore-KR" dirty="0"/>
              <a:t>Lan </a:t>
            </a:r>
            <a:r>
              <a:rPr lang="ko-KR" altLang="en-US" dirty="0"/>
              <a:t>어댑터 에서 수신 신호를 디지털 데이터로 변환한다</a:t>
            </a:r>
            <a:r>
              <a:rPr lang="en-US" altLang="ko-KR" dirty="0"/>
              <a:t>.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3640598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9B60B96-CA57-DA4F-84E7-B67E352DC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554" y="361950"/>
            <a:ext cx="6489700" cy="6134100"/>
          </a:xfrm>
          <a:prstGeom prst="rect">
            <a:avLst/>
          </a:prstGeom>
        </p:spPr>
      </p:pic>
      <p:sp>
        <p:nvSpPr>
          <p:cNvPr id="4" name="타원 3">
            <a:extLst>
              <a:ext uri="{FF2B5EF4-FFF2-40B4-BE49-F238E27FC236}">
                <a16:creationId xmlns:a16="http://schemas.microsoft.com/office/drawing/2014/main" id="{24F46A07-A5C9-864F-B435-DC8ECDB07C37}"/>
              </a:ext>
            </a:extLst>
          </p:cNvPr>
          <p:cNvSpPr/>
          <p:nvPr/>
        </p:nvSpPr>
        <p:spPr>
          <a:xfrm>
            <a:off x="2536166" y="2639684"/>
            <a:ext cx="2829464" cy="1311215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31C7D6-B0D2-3143-B75A-55F4AE8F0402}"/>
              </a:ext>
            </a:extLst>
          </p:cNvPr>
          <p:cNvSpPr txBox="1"/>
          <p:nvPr/>
        </p:nvSpPr>
        <p:spPr>
          <a:xfrm>
            <a:off x="7329338" y="3110625"/>
            <a:ext cx="3876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ko-Kore-KR" dirty="0"/>
              <a:t>IP </a:t>
            </a:r>
            <a:r>
              <a:rPr lang="ko-KR" altLang="en-US" dirty="0"/>
              <a:t>담당 부분이 패킷을 수신한다</a:t>
            </a:r>
            <a:r>
              <a:rPr lang="en-US" altLang="ko-KR" dirty="0"/>
              <a:t>.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997860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9B60B96-CA57-DA4F-84E7-B67E352DC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301" y="361950"/>
            <a:ext cx="6489700" cy="6134100"/>
          </a:xfrm>
          <a:prstGeom prst="rect">
            <a:avLst/>
          </a:prstGeom>
        </p:spPr>
      </p:pic>
      <p:sp>
        <p:nvSpPr>
          <p:cNvPr id="4" name="타원 3">
            <a:extLst>
              <a:ext uri="{FF2B5EF4-FFF2-40B4-BE49-F238E27FC236}">
                <a16:creationId xmlns:a16="http://schemas.microsoft.com/office/drawing/2014/main" id="{24F46A07-A5C9-864F-B435-DC8ECDB07C37}"/>
              </a:ext>
            </a:extLst>
          </p:cNvPr>
          <p:cNvSpPr/>
          <p:nvPr/>
        </p:nvSpPr>
        <p:spPr>
          <a:xfrm>
            <a:off x="1621765" y="1811548"/>
            <a:ext cx="4330461" cy="1311215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165536-4D66-7F41-AB45-9964E6384034}"/>
              </a:ext>
            </a:extLst>
          </p:cNvPr>
          <p:cNvSpPr txBox="1"/>
          <p:nvPr/>
        </p:nvSpPr>
        <p:spPr>
          <a:xfrm>
            <a:off x="7570878" y="2201341"/>
            <a:ext cx="3876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ko-Kore-KR" dirty="0"/>
              <a:t>TCP </a:t>
            </a:r>
            <a:r>
              <a:rPr lang="ko-KR" altLang="en-US" dirty="0"/>
              <a:t>담당 부분이 패킷을 수신한다</a:t>
            </a:r>
            <a:r>
              <a:rPr lang="en-US" altLang="ko-KR" dirty="0"/>
              <a:t>.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3407197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5256B84E-E6AE-8446-A319-4D9488426E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627" y="1486918"/>
            <a:ext cx="10046746" cy="3884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8636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657F179A-DFA1-B24A-A571-5A06072F4A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2153" y="876748"/>
            <a:ext cx="7687693" cy="5104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2738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FA9B09A-D253-7D42-9849-5FE72FA93C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9981" y="0"/>
            <a:ext cx="64320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4737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테이블이(가) 표시된 사진&#10;&#10;자동 생성된 설명">
            <a:extLst>
              <a:ext uri="{FF2B5EF4-FFF2-40B4-BE49-F238E27FC236}">
                <a16:creationId xmlns:a16="http://schemas.microsoft.com/office/drawing/2014/main" id="{9EC7162A-B25F-564D-9984-A9DB46EB55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500" y="2495550"/>
            <a:ext cx="9017000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3889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05B7BCC-C285-DC4B-9BAA-A990F5421B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4450" y="692150"/>
            <a:ext cx="7023100" cy="547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5481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3DF09C51-FEF4-7944-8446-B12350F211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9000" y="25400"/>
            <a:ext cx="7874000" cy="680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2410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A573CBF6-A8D2-7B46-A3FA-4D57BCA3FC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6448" y="842632"/>
            <a:ext cx="7199103" cy="5551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3893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1E0F65-454C-F548-B8DC-E3FF22F3BC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600200"/>
            <a:ext cx="9144000" cy="1493246"/>
          </a:xfrm>
        </p:spPr>
        <p:txBody>
          <a:bodyPr>
            <a:normAutofit/>
          </a:bodyPr>
          <a:lstStyle/>
          <a:p>
            <a:r>
              <a:rPr kumimoji="1" lang="ko-KR" altLang="en-US" sz="4000" dirty="0"/>
              <a:t>목차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2276216-644F-E34E-8C56-C6BD1A50D4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764555"/>
            <a:ext cx="9144000" cy="1655762"/>
          </a:xfrm>
        </p:spPr>
        <p:txBody>
          <a:bodyPr/>
          <a:lstStyle/>
          <a:p>
            <a:r>
              <a:rPr kumimoji="1" lang="ko-KR" altLang="en-US" dirty="0"/>
              <a:t>서버 개요</a:t>
            </a:r>
            <a:endParaRPr kumimoji="1" lang="en-US" altLang="ko-KR" dirty="0"/>
          </a:p>
          <a:p>
            <a:r>
              <a:rPr kumimoji="1" lang="ko-KR" altLang="en-US" dirty="0"/>
              <a:t>서버측 의 통신 과정</a:t>
            </a:r>
            <a:endParaRPr kumimoji="1" lang="en-US" altLang="ko-KR" dirty="0"/>
          </a:p>
          <a:p>
            <a:r>
              <a:rPr kumimoji="1" lang="en-US" altLang="ko-KR" dirty="0"/>
              <a:t>HTTP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276093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663C1D0-676F-8C4E-B87C-367B9F0763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975" y="0"/>
            <a:ext cx="60940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766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10BBA46-FF2A-7E49-87E1-F01C497518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8088" y="0"/>
            <a:ext cx="58758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7667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235939B1-79D6-BA4E-B578-4285C10B7A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3258" y="0"/>
            <a:ext cx="7505580" cy="6898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4029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4F7385B2-3EDC-3D43-AAD1-53F5B54C2D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51217" y="652720"/>
            <a:ext cx="10089566" cy="5552559"/>
          </a:xfrm>
        </p:spPr>
      </p:pic>
    </p:spTree>
    <p:extLst>
      <p:ext uri="{BB962C8B-B14F-4D97-AF65-F5344CB8AC3E}">
        <p14:creationId xmlns:p14="http://schemas.microsoft.com/office/powerpoint/2010/main" val="33955030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BD2196E-8B89-134B-AE7D-D0BA3AB7F2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7887" y="0"/>
            <a:ext cx="65566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0192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6C2470DC-E68D-EE43-B707-E8EA032363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782" y="1130301"/>
            <a:ext cx="12045218" cy="3907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6286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48ECAE-61BB-0B45-9E1D-4BF84608A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kumimoji="1" lang="ko-KR" altLang="en-US" dirty="0"/>
              <a:t>이상으로 발표 마치겠습니다</a:t>
            </a:r>
            <a:r>
              <a:rPr kumimoji="1" lang="en-US" altLang="ko-KR" dirty="0"/>
              <a:t>.</a:t>
            </a:r>
            <a:br>
              <a:rPr kumimoji="1" lang="en-US" altLang="ko-KR" dirty="0"/>
            </a:br>
            <a:br>
              <a:rPr kumimoji="1" lang="en-US" altLang="ko-KR" dirty="0"/>
            </a:br>
            <a:r>
              <a:rPr kumimoji="1" lang="ko-KR" altLang="en-US" dirty="0"/>
              <a:t>감사합니다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730366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C63EE225-AFEE-2946-9DCF-1CB4CD75F540}"/>
              </a:ext>
            </a:extLst>
          </p:cNvPr>
          <p:cNvCxnSpPr>
            <a:cxnSpLocks/>
          </p:cNvCxnSpPr>
          <p:nvPr/>
        </p:nvCxnSpPr>
        <p:spPr>
          <a:xfrm flipV="1">
            <a:off x="3428428" y="2706537"/>
            <a:ext cx="3558968" cy="7224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9833408F-12B3-764C-A84F-2B460CF95D67}"/>
              </a:ext>
            </a:extLst>
          </p:cNvPr>
          <p:cNvSpPr txBox="1"/>
          <p:nvPr/>
        </p:nvSpPr>
        <p:spPr>
          <a:xfrm>
            <a:off x="294156" y="443142"/>
            <a:ext cx="2291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dirty="0"/>
              <a:t>서버의</a:t>
            </a:r>
            <a:r>
              <a:rPr kumimoji="1" lang="ko-KR" altLang="en-US" dirty="0"/>
              <a:t> 개요</a:t>
            </a:r>
            <a:endParaRPr kumimoji="1" lang="ko-Kore-KR" altLang="en-US" dirty="0"/>
          </a:p>
        </p:txBody>
      </p:sp>
      <p:pic>
        <p:nvPicPr>
          <p:cNvPr id="12" name="그래픽 11" descr="서버 단색으로 채워진">
            <a:extLst>
              <a:ext uri="{FF2B5EF4-FFF2-40B4-BE49-F238E27FC236}">
                <a16:creationId xmlns:a16="http://schemas.microsoft.com/office/drawing/2014/main" id="{B07CD8B7-264C-7949-890B-239AEBF470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80507" y="2744170"/>
            <a:ext cx="1686907" cy="168690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0FAE64E-EF10-274D-8BD2-154102A74047}"/>
              </a:ext>
            </a:extLst>
          </p:cNvPr>
          <p:cNvSpPr txBox="1"/>
          <p:nvPr/>
        </p:nvSpPr>
        <p:spPr>
          <a:xfrm>
            <a:off x="2029076" y="4443390"/>
            <a:ext cx="1686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&lt;</a:t>
            </a:r>
            <a:r>
              <a:rPr kumimoji="1" lang="ko-KR" altLang="en-US" dirty="0"/>
              <a:t>서버</a:t>
            </a:r>
            <a:r>
              <a:rPr kumimoji="1" lang="en-US" altLang="ko-KR" dirty="0"/>
              <a:t>&gt;</a:t>
            </a:r>
            <a:endParaRPr kumimoji="1" lang="ko-Kore-KR" altLang="en-US" dirty="0"/>
          </a:p>
        </p:txBody>
      </p:sp>
      <p:pic>
        <p:nvPicPr>
          <p:cNvPr id="4" name="그래픽 3" descr="남자 윤곽선">
            <a:extLst>
              <a:ext uri="{FF2B5EF4-FFF2-40B4-BE49-F238E27FC236}">
                <a16:creationId xmlns:a16="http://schemas.microsoft.com/office/drawing/2014/main" id="{4B2C20CA-7B53-CF41-B473-7C243421F7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57049" y="2118061"/>
            <a:ext cx="914400" cy="914400"/>
          </a:xfrm>
          <a:prstGeom prst="rect">
            <a:avLst/>
          </a:prstGeom>
        </p:spPr>
      </p:pic>
      <p:pic>
        <p:nvPicPr>
          <p:cNvPr id="13" name="그래픽 12" descr="남자 윤곽선">
            <a:extLst>
              <a:ext uri="{FF2B5EF4-FFF2-40B4-BE49-F238E27FC236}">
                <a16:creationId xmlns:a16="http://schemas.microsoft.com/office/drawing/2014/main" id="{B43DF90C-9B64-BC4B-BD12-E5309735A9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57049" y="3446864"/>
            <a:ext cx="914400" cy="914400"/>
          </a:xfrm>
          <a:prstGeom prst="rect">
            <a:avLst/>
          </a:prstGeom>
        </p:spPr>
      </p:pic>
      <p:pic>
        <p:nvPicPr>
          <p:cNvPr id="15" name="그래픽 14" descr="남자 윤곽선">
            <a:extLst>
              <a:ext uri="{FF2B5EF4-FFF2-40B4-BE49-F238E27FC236}">
                <a16:creationId xmlns:a16="http://schemas.microsoft.com/office/drawing/2014/main" id="{1AAEB4C8-91B4-0040-B193-4D37A6BB3B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57049" y="4876513"/>
            <a:ext cx="914400" cy="914400"/>
          </a:xfrm>
          <a:prstGeom prst="rect">
            <a:avLst/>
          </a:prstGeom>
        </p:spPr>
      </p:pic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503A7CAB-56B8-5943-AC0E-933738409FBA}"/>
              </a:ext>
            </a:extLst>
          </p:cNvPr>
          <p:cNvCxnSpPr>
            <a:cxnSpLocks/>
          </p:cNvCxnSpPr>
          <p:nvPr/>
        </p:nvCxnSpPr>
        <p:spPr>
          <a:xfrm flipV="1">
            <a:off x="3513255" y="3848052"/>
            <a:ext cx="3643794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B450F272-74BA-5547-B453-53448C4E1306}"/>
              </a:ext>
            </a:extLst>
          </p:cNvPr>
          <p:cNvCxnSpPr>
            <a:cxnSpLocks/>
          </p:cNvCxnSpPr>
          <p:nvPr/>
        </p:nvCxnSpPr>
        <p:spPr>
          <a:xfrm>
            <a:off x="3428428" y="4267105"/>
            <a:ext cx="3558968" cy="10666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ADA6DA9F-9296-3A49-B0E4-485A4E9B68C1}"/>
              </a:ext>
            </a:extLst>
          </p:cNvPr>
          <p:cNvSpPr txBox="1"/>
          <p:nvPr/>
        </p:nvSpPr>
        <p:spPr>
          <a:xfrm>
            <a:off x="6987396" y="6171817"/>
            <a:ext cx="1686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&lt;</a:t>
            </a:r>
            <a:r>
              <a:rPr kumimoji="1" lang="ko-KR" altLang="en-US" dirty="0"/>
              <a:t>클라이언트</a:t>
            </a:r>
            <a:r>
              <a:rPr kumimoji="1" lang="en-US" altLang="ko-KR" dirty="0"/>
              <a:t>&gt;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2647631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C63EE225-AFEE-2946-9DCF-1CB4CD75F540}"/>
              </a:ext>
            </a:extLst>
          </p:cNvPr>
          <p:cNvCxnSpPr>
            <a:cxnSpLocks/>
            <a:stCxn id="5" idx="3"/>
          </p:cNvCxnSpPr>
          <p:nvPr/>
        </p:nvCxnSpPr>
        <p:spPr>
          <a:xfrm flipV="1">
            <a:off x="2300044" y="2706538"/>
            <a:ext cx="4687352" cy="7668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9833408F-12B3-764C-A84F-2B460CF95D67}"/>
              </a:ext>
            </a:extLst>
          </p:cNvPr>
          <p:cNvSpPr txBox="1"/>
          <p:nvPr/>
        </p:nvSpPr>
        <p:spPr>
          <a:xfrm>
            <a:off x="294156" y="443142"/>
            <a:ext cx="2291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dirty="0"/>
              <a:t>서버의</a:t>
            </a:r>
            <a:r>
              <a:rPr kumimoji="1" lang="ko-KR" altLang="en-US" dirty="0"/>
              <a:t> 개요</a:t>
            </a:r>
            <a:endParaRPr kumimoji="1" lang="ko-Kore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0FAE64E-EF10-274D-8BD2-154102A74047}"/>
              </a:ext>
            </a:extLst>
          </p:cNvPr>
          <p:cNvSpPr txBox="1"/>
          <p:nvPr/>
        </p:nvSpPr>
        <p:spPr>
          <a:xfrm>
            <a:off x="1385644" y="6038590"/>
            <a:ext cx="1686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&lt;</a:t>
            </a:r>
            <a:r>
              <a:rPr kumimoji="1" lang="ko-KR" altLang="en-US" dirty="0"/>
              <a:t>서버</a:t>
            </a:r>
            <a:r>
              <a:rPr kumimoji="1" lang="en-US" altLang="ko-KR" dirty="0"/>
              <a:t>&gt;</a:t>
            </a:r>
            <a:endParaRPr kumimoji="1" lang="ko-Kore-KR" altLang="en-US" dirty="0"/>
          </a:p>
        </p:txBody>
      </p:sp>
      <p:pic>
        <p:nvPicPr>
          <p:cNvPr id="4" name="그래픽 3" descr="남자 윤곽선">
            <a:extLst>
              <a:ext uri="{FF2B5EF4-FFF2-40B4-BE49-F238E27FC236}">
                <a16:creationId xmlns:a16="http://schemas.microsoft.com/office/drawing/2014/main" id="{4B2C20CA-7B53-CF41-B473-7C243421F7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57049" y="2118061"/>
            <a:ext cx="914400" cy="914400"/>
          </a:xfrm>
          <a:prstGeom prst="rect">
            <a:avLst/>
          </a:prstGeom>
        </p:spPr>
      </p:pic>
      <p:pic>
        <p:nvPicPr>
          <p:cNvPr id="13" name="그래픽 12" descr="남자 윤곽선">
            <a:extLst>
              <a:ext uri="{FF2B5EF4-FFF2-40B4-BE49-F238E27FC236}">
                <a16:creationId xmlns:a16="http://schemas.microsoft.com/office/drawing/2014/main" id="{B43DF90C-9B64-BC4B-BD12-E5309735A9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57049" y="3446864"/>
            <a:ext cx="914400" cy="914400"/>
          </a:xfrm>
          <a:prstGeom prst="rect">
            <a:avLst/>
          </a:prstGeom>
        </p:spPr>
      </p:pic>
      <p:pic>
        <p:nvPicPr>
          <p:cNvPr id="15" name="그래픽 14" descr="남자 윤곽선">
            <a:extLst>
              <a:ext uri="{FF2B5EF4-FFF2-40B4-BE49-F238E27FC236}">
                <a16:creationId xmlns:a16="http://schemas.microsoft.com/office/drawing/2014/main" id="{1AAEB4C8-91B4-0040-B193-4D37A6BB3B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57049" y="4876513"/>
            <a:ext cx="914400" cy="914400"/>
          </a:xfrm>
          <a:prstGeom prst="rect">
            <a:avLst/>
          </a:prstGeom>
        </p:spPr>
      </p:pic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503A7CAB-56B8-5943-AC0E-933738409FBA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2300044" y="3473414"/>
            <a:ext cx="4857005" cy="3746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B450F272-74BA-5547-B453-53448C4E1306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2300044" y="3473414"/>
            <a:ext cx="4687352" cy="18602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ADA6DA9F-9296-3A49-B0E4-485A4E9B68C1}"/>
              </a:ext>
            </a:extLst>
          </p:cNvPr>
          <p:cNvSpPr txBox="1"/>
          <p:nvPr/>
        </p:nvSpPr>
        <p:spPr>
          <a:xfrm>
            <a:off x="6987396" y="6171817"/>
            <a:ext cx="1686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&lt;</a:t>
            </a:r>
            <a:r>
              <a:rPr kumimoji="1" lang="ko-KR" altLang="en-US" dirty="0"/>
              <a:t>클라이언트</a:t>
            </a:r>
            <a:r>
              <a:rPr kumimoji="1" lang="en-US" altLang="ko-KR" dirty="0"/>
              <a:t>&gt;</a:t>
            </a:r>
            <a:endParaRPr kumimoji="1" lang="ko-Kore-KR" altLang="en-US" dirty="0"/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E4582D5F-C117-1C4D-8246-9A3748749FE5}"/>
              </a:ext>
            </a:extLst>
          </p:cNvPr>
          <p:cNvSpPr/>
          <p:nvPr/>
        </p:nvSpPr>
        <p:spPr>
          <a:xfrm>
            <a:off x="508598" y="2260300"/>
            <a:ext cx="2750177" cy="291278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2" name="그래픽 11" descr="서버 단색으로 채워진">
            <a:extLst>
              <a:ext uri="{FF2B5EF4-FFF2-40B4-BE49-F238E27FC236}">
                <a16:creationId xmlns:a16="http://schemas.microsoft.com/office/drawing/2014/main" id="{B07CD8B7-264C-7949-890B-239AEBF470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9767" y="4374790"/>
            <a:ext cx="1686907" cy="1686907"/>
          </a:xfrm>
          <a:prstGeom prst="rect">
            <a:avLst/>
          </a:prstGeom>
        </p:spPr>
      </p:pic>
      <p:pic>
        <p:nvPicPr>
          <p:cNvPr id="5" name="그래픽 4" descr="주판 윤곽선">
            <a:extLst>
              <a:ext uri="{FF2B5EF4-FFF2-40B4-BE49-F238E27FC236}">
                <a16:creationId xmlns:a16="http://schemas.microsoft.com/office/drawing/2014/main" id="{424128D1-AC47-7749-9BAB-A974490D5D6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85644" y="3016214"/>
            <a:ext cx="914400" cy="9144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EB3D9C0-332B-6347-AFD7-0955A3316E07}"/>
              </a:ext>
            </a:extLst>
          </p:cNvPr>
          <p:cNvSpPr txBox="1"/>
          <p:nvPr/>
        </p:nvSpPr>
        <p:spPr>
          <a:xfrm>
            <a:off x="1215496" y="3926755"/>
            <a:ext cx="1686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&lt;</a:t>
            </a:r>
            <a:r>
              <a:rPr kumimoji="1" lang="ko-KR" altLang="en-US" dirty="0"/>
              <a:t>프로그램</a:t>
            </a:r>
            <a:r>
              <a:rPr kumimoji="1" lang="en-US" altLang="ko-KR" dirty="0"/>
              <a:t>&gt;</a:t>
            </a:r>
            <a:endParaRPr kumimoji="1" lang="ko-Kore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94ED612-DC4B-1B43-99DA-5AB379124565}"/>
              </a:ext>
            </a:extLst>
          </p:cNvPr>
          <p:cNvSpPr txBox="1"/>
          <p:nvPr/>
        </p:nvSpPr>
        <p:spPr>
          <a:xfrm>
            <a:off x="3977458" y="4848911"/>
            <a:ext cx="2291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dirty="0"/>
              <a:t>쉽지</a:t>
            </a:r>
            <a:r>
              <a:rPr kumimoji="1" lang="ko-KR" altLang="en-US" dirty="0"/>
              <a:t> 않다</a:t>
            </a:r>
            <a:r>
              <a:rPr kumimoji="1" lang="en-US" altLang="ko-KR" dirty="0"/>
              <a:t>..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644505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C63EE225-AFEE-2946-9DCF-1CB4CD75F540}"/>
              </a:ext>
            </a:extLst>
          </p:cNvPr>
          <p:cNvCxnSpPr>
            <a:cxnSpLocks/>
            <a:stCxn id="5" idx="3"/>
            <a:endCxn id="4" idx="1"/>
          </p:cNvCxnSpPr>
          <p:nvPr/>
        </p:nvCxnSpPr>
        <p:spPr>
          <a:xfrm>
            <a:off x="3824449" y="1888440"/>
            <a:ext cx="4747332" cy="7903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9833408F-12B3-764C-A84F-2B460CF95D67}"/>
              </a:ext>
            </a:extLst>
          </p:cNvPr>
          <p:cNvSpPr txBox="1"/>
          <p:nvPr/>
        </p:nvSpPr>
        <p:spPr>
          <a:xfrm>
            <a:off x="294156" y="443142"/>
            <a:ext cx="2291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dirty="0"/>
              <a:t>서버의</a:t>
            </a:r>
            <a:r>
              <a:rPr kumimoji="1" lang="ko-KR" altLang="en-US" dirty="0"/>
              <a:t> 개요</a:t>
            </a:r>
            <a:endParaRPr kumimoji="1" lang="ko-Kore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0FAE64E-EF10-274D-8BD2-154102A74047}"/>
              </a:ext>
            </a:extLst>
          </p:cNvPr>
          <p:cNvSpPr txBox="1"/>
          <p:nvPr/>
        </p:nvSpPr>
        <p:spPr>
          <a:xfrm>
            <a:off x="2800376" y="6142107"/>
            <a:ext cx="1686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&lt;</a:t>
            </a:r>
            <a:r>
              <a:rPr kumimoji="1" lang="ko-KR" altLang="en-US" dirty="0"/>
              <a:t>서버</a:t>
            </a:r>
            <a:r>
              <a:rPr kumimoji="1" lang="en-US" altLang="ko-KR" dirty="0"/>
              <a:t>&gt;</a:t>
            </a:r>
            <a:endParaRPr kumimoji="1" lang="ko-Kore-KR" altLang="en-US" dirty="0"/>
          </a:p>
        </p:txBody>
      </p:sp>
      <p:pic>
        <p:nvPicPr>
          <p:cNvPr id="4" name="그래픽 3" descr="남자 윤곽선">
            <a:extLst>
              <a:ext uri="{FF2B5EF4-FFF2-40B4-BE49-F238E27FC236}">
                <a16:creationId xmlns:a16="http://schemas.microsoft.com/office/drawing/2014/main" id="{4B2C20CA-7B53-CF41-B473-7C243421F7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71781" y="2221578"/>
            <a:ext cx="914400" cy="914400"/>
          </a:xfrm>
          <a:prstGeom prst="rect">
            <a:avLst/>
          </a:prstGeom>
        </p:spPr>
      </p:pic>
      <p:pic>
        <p:nvPicPr>
          <p:cNvPr id="13" name="그래픽 12" descr="남자 윤곽선">
            <a:extLst>
              <a:ext uri="{FF2B5EF4-FFF2-40B4-BE49-F238E27FC236}">
                <a16:creationId xmlns:a16="http://schemas.microsoft.com/office/drawing/2014/main" id="{B43DF90C-9B64-BC4B-BD12-E5309735A9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71781" y="3550381"/>
            <a:ext cx="914400" cy="914400"/>
          </a:xfrm>
          <a:prstGeom prst="rect">
            <a:avLst/>
          </a:prstGeom>
        </p:spPr>
      </p:pic>
      <p:pic>
        <p:nvPicPr>
          <p:cNvPr id="15" name="그래픽 14" descr="남자 윤곽선">
            <a:extLst>
              <a:ext uri="{FF2B5EF4-FFF2-40B4-BE49-F238E27FC236}">
                <a16:creationId xmlns:a16="http://schemas.microsoft.com/office/drawing/2014/main" id="{1AAEB4C8-91B4-0040-B193-4D37A6BB3B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71781" y="4980030"/>
            <a:ext cx="914400" cy="914400"/>
          </a:xfrm>
          <a:prstGeom prst="rect">
            <a:avLst/>
          </a:prstGeom>
        </p:spPr>
      </p:pic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503A7CAB-56B8-5943-AC0E-933738409FBA}"/>
              </a:ext>
            </a:extLst>
          </p:cNvPr>
          <p:cNvCxnSpPr>
            <a:cxnSpLocks/>
            <a:stCxn id="22" idx="3"/>
            <a:endCxn id="15" idx="1"/>
          </p:cNvCxnSpPr>
          <p:nvPr/>
        </p:nvCxnSpPr>
        <p:spPr>
          <a:xfrm>
            <a:off x="2951006" y="3533357"/>
            <a:ext cx="5620775" cy="19038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B450F272-74BA-5547-B453-53448C4E1306}"/>
              </a:ext>
            </a:extLst>
          </p:cNvPr>
          <p:cNvCxnSpPr>
            <a:cxnSpLocks/>
            <a:stCxn id="24" idx="3"/>
            <a:endCxn id="13" idx="1"/>
          </p:cNvCxnSpPr>
          <p:nvPr/>
        </p:nvCxnSpPr>
        <p:spPr>
          <a:xfrm>
            <a:off x="4739631" y="3550381"/>
            <a:ext cx="3832150" cy="4572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ADA6DA9F-9296-3A49-B0E4-485A4E9B68C1}"/>
              </a:ext>
            </a:extLst>
          </p:cNvPr>
          <p:cNvSpPr txBox="1"/>
          <p:nvPr/>
        </p:nvSpPr>
        <p:spPr>
          <a:xfrm>
            <a:off x="8402128" y="6275334"/>
            <a:ext cx="1686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&lt;</a:t>
            </a:r>
            <a:r>
              <a:rPr kumimoji="1" lang="ko-KR" altLang="en-US" dirty="0"/>
              <a:t>클라이언트</a:t>
            </a:r>
            <a:r>
              <a:rPr kumimoji="1" lang="en-US" altLang="ko-KR" dirty="0"/>
              <a:t>&gt;</a:t>
            </a:r>
            <a:endParaRPr kumimoji="1" lang="ko-Kore-KR" altLang="en-US" dirty="0"/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E4582D5F-C117-1C4D-8246-9A3748749FE5}"/>
              </a:ext>
            </a:extLst>
          </p:cNvPr>
          <p:cNvSpPr/>
          <p:nvPr/>
        </p:nvSpPr>
        <p:spPr>
          <a:xfrm>
            <a:off x="1210504" y="1093991"/>
            <a:ext cx="4526354" cy="415455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2" name="그래픽 11" descr="서버 단색으로 채워진">
            <a:extLst>
              <a:ext uri="{FF2B5EF4-FFF2-40B4-BE49-F238E27FC236}">
                <a16:creationId xmlns:a16="http://schemas.microsoft.com/office/drawing/2014/main" id="{B07CD8B7-264C-7949-890B-239AEBF470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44499" y="4478307"/>
            <a:ext cx="1686907" cy="1686907"/>
          </a:xfrm>
          <a:prstGeom prst="rect">
            <a:avLst/>
          </a:prstGeom>
        </p:spPr>
      </p:pic>
      <p:pic>
        <p:nvPicPr>
          <p:cNvPr id="5" name="그래픽 4" descr="주판 윤곽선">
            <a:extLst>
              <a:ext uri="{FF2B5EF4-FFF2-40B4-BE49-F238E27FC236}">
                <a16:creationId xmlns:a16="http://schemas.microsoft.com/office/drawing/2014/main" id="{424128D1-AC47-7749-9BAB-A974490D5D6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910049" y="1431240"/>
            <a:ext cx="914400" cy="9144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EB3D9C0-332B-6347-AFD7-0955A3316E07}"/>
              </a:ext>
            </a:extLst>
          </p:cNvPr>
          <p:cNvSpPr txBox="1"/>
          <p:nvPr/>
        </p:nvSpPr>
        <p:spPr>
          <a:xfrm>
            <a:off x="2630227" y="2412666"/>
            <a:ext cx="1686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&lt;</a:t>
            </a:r>
            <a:r>
              <a:rPr kumimoji="1" lang="ko-KR" altLang="en-US" dirty="0"/>
              <a:t>프로그램</a:t>
            </a:r>
            <a:r>
              <a:rPr kumimoji="1" lang="en-US" altLang="ko-KR" dirty="0"/>
              <a:t>1&gt;</a:t>
            </a:r>
            <a:endParaRPr kumimoji="1" lang="ko-Kore-KR" altLang="en-US" dirty="0"/>
          </a:p>
        </p:txBody>
      </p:sp>
      <p:pic>
        <p:nvPicPr>
          <p:cNvPr id="22" name="그래픽 21" descr="주판 윤곽선">
            <a:extLst>
              <a:ext uri="{FF2B5EF4-FFF2-40B4-BE49-F238E27FC236}">
                <a16:creationId xmlns:a16="http://schemas.microsoft.com/office/drawing/2014/main" id="{EA6D775A-0529-964F-9992-34974172760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036606" y="3076157"/>
            <a:ext cx="914400" cy="9144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23E898E7-E8C4-9648-B89C-111E5F237FE1}"/>
              </a:ext>
            </a:extLst>
          </p:cNvPr>
          <p:cNvSpPr txBox="1"/>
          <p:nvPr/>
        </p:nvSpPr>
        <p:spPr>
          <a:xfrm>
            <a:off x="1756784" y="4057583"/>
            <a:ext cx="1686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&lt;</a:t>
            </a:r>
            <a:r>
              <a:rPr kumimoji="1" lang="ko-KR" altLang="en-US" dirty="0"/>
              <a:t>프로그램</a:t>
            </a:r>
            <a:r>
              <a:rPr kumimoji="1" lang="en-US" altLang="ko-KR" dirty="0"/>
              <a:t>2&gt;</a:t>
            </a:r>
            <a:endParaRPr kumimoji="1" lang="ko-Kore-KR" altLang="en-US" dirty="0"/>
          </a:p>
        </p:txBody>
      </p:sp>
      <p:pic>
        <p:nvPicPr>
          <p:cNvPr id="24" name="그래픽 23" descr="주판 윤곽선">
            <a:extLst>
              <a:ext uri="{FF2B5EF4-FFF2-40B4-BE49-F238E27FC236}">
                <a16:creationId xmlns:a16="http://schemas.microsoft.com/office/drawing/2014/main" id="{A34686E0-A3B3-A74D-8AB2-21AFD5D0BA1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25231" y="3093181"/>
            <a:ext cx="914400" cy="9144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3D8169B-058B-1148-9D92-882F8801B263}"/>
              </a:ext>
            </a:extLst>
          </p:cNvPr>
          <p:cNvSpPr txBox="1"/>
          <p:nvPr/>
        </p:nvSpPr>
        <p:spPr>
          <a:xfrm>
            <a:off x="3503671" y="4057583"/>
            <a:ext cx="1686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&lt;</a:t>
            </a:r>
            <a:r>
              <a:rPr kumimoji="1" lang="ko-KR" altLang="en-US" dirty="0"/>
              <a:t>프로그램</a:t>
            </a:r>
            <a:r>
              <a:rPr kumimoji="1" lang="en-US" altLang="ko-KR" dirty="0"/>
              <a:t>3&gt;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8161359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9833408F-12B3-764C-A84F-2B460CF95D67}"/>
              </a:ext>
            </a:extLst>
          </p:cNvPr>
          <p:cNvSpPr txBox="1"/>
          <p:nvPr/>
        </p:nvSpPr>
        <p:spPr>
          <a:xfrm>
            <a:off x="294156" y="443142"/>
            <a:ext cx="2291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dirty="0"/>
              <a:t>서버의</a:t>
            </a:r>
            <a:r>
              <a:rPr kumimoji="1" lang="ko-KR" altLang="en-US" dirty="0"/>
              <a:t> 개요</a:t>
            </a:r>
            <a:endParaRPr kumimoji="1" lang="ko-Kore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475C0BA-BB3E-1C4E-873F-00E97FEE24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6700" y="742950"/>
            <a:ext cx="9118600" cy="537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9425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9833408F-12B3-764C-A84F-2B460CF95D67}"/>
              </a:ext>
            </a:extLst>
          </p:cNvPr>
          <p:cNvSpPr txBox="1"/>
          <p:nvPr/>
        </p:nvSpPr>
        <p:spPr>
          <a:xfrm>
            <a:off x="294156" y="443142"/>
            <a:ext cx="4053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dirty="0"/>
              <a:t>서버측의</a:t>
            </a:r>
            <a:r>
              <a:rPr kumimoji="1" lang="ko-KR" altLang="en-US" dirty="0"/>
              <a:t> 소켓 라이브러리 호출</a:t>
            </a:r>
            <a:endParaRPr kumimoji="1" lang="ko-Kore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DC3AE9-A714-4E48-B43A-2FFD30610831}"/>
              </a:ext>
            </a:extLst>
          </p:cNvPr>
          <p:cNvSpPr txBox="1"/>
          <p:nvPr/>
        </p:nvSpPr>
        <p:spPr>
          <a:xfrm>
            <a:off x="294156" y="1924010"/>
            <a:ext cx="580184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클라이언트 측의 </a:t>
            </a:r>
            <a:r>
              <a:rPr lang="en" altLang="ko-Kore-KR" dirty="0" err="1"/>
              <a:t>Sokcet</a:t>
            </a:r>
            <a:r>
              <a:rPr lang="en" altLang="ko-Kore-KR" dirty="0"/>
              <a:t> </a:t>
            </a:r>
            <a:r>
              <a:rPr lang="ko-KR" altLang="en-US" dirty="0"/>
              <a:t>라이브러리호출 단계</a:t>
            </a:r>
            <a:r>
              <a:rPr lang="en-US" altLang="ko-KR" dirty="0"/>
              <a:t>&gt;</a:t>
            </a:r>
          </a:p>
          <a:p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소켓 생성 </a:t>
            </a:r>
            <a:r>
              <a:rPr lang="en-US" altLang="ko-KR" dirty="0"/>
              <a:t>(</a:t>
            </a:r>
            <a:r>
              <a:rPr lang="ko-KR" altLang="en-US" dirty="0"/>
              <a:t>소켓 작성 단계</a:t>
            </a:r>
            <a:r>
              <a:rPr lang="en-US" altLang="ko-KR" dirty="0"/>
              <a:t>)</a:t>
            </a:r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 err="1"/>
              <a:t>서버측의</a:t>
            </a:r>
            <a:r>
              <a:rPr lang="ko-KR" altLang="en-US" dirty="0"/>
              <a:t> 소켓과 파이프로 연결 </a:t>
            </a:r>
            <a:r>
              <a:rPr lang="en-US" altLang="ko-KR" dirty="0"/>
              <a:t>(</a:t>
            </a:r>
            <a:r>
              <a:rPr lang="ko-KR" altLang="en-US" dirty="0"/>
              <a:t>접속 단계</a:t>
            </a:r>
            <a:r>
              <a:rPr lang="en-US" altLang="ko-KR" dirty="0"/>
              <a:t>)</a:t>
            </a:r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데이터 송 * 수신 </a:t>
            </a:r>
            <a:r>
              <a:rPr lang="en-US" altLang="ko-KR" dirty="0"/>
              <a:t>(</a:t>
            </a:r>
            <a:r>
              <a:rPr lang="ko-KR" altLang="en-US" dirty="0"/>
              <a:t>데이터 송수신 단계</a:t>
            </a:r>
            <a:r>
              <a:rPr lang="en-US" altLang="ko-KR" dirty="0"/>
              <a:t>)</a:t>
            </a:r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파이프를 분리하고 소켓을 말소 </a:t>
            </a:r>
            <a:r>
              <a:rPr lang="en-US" altLang="ko-KR" dirty="0"/>
              <a:t>(</a:t>
            </a:r>
            <a:r>
              <a:rPr lang="ko-KR" altLang="en-US" dirty="0"/>
              <a:t>연결 끊기 단계</a:t>
            </a:r>
            <a:r>
              <a:rPr lang="en-US" altLang="ko-KR" dirty="0"/>
              <a:t>)</a:t>
            </a:r>
          </a:p>
          <a:p>
            <a:pPr marL="285750" indent="-285750">
              <a:buFontTx/>
              <a:buChar char="-"/>
            </a:pPr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53A473-6FAC-2048-8831-FED3695BF1CF}"/>
              </a:ext>
            </a:extLst>
          </p:cNvPr>
          <p:cNvSpPr txBox="1"/>
          <p:nvPr/>
        </p:nvSpPr>
        <p:spPr>
          <a:xfrm>
            <a:off x="6544574" y="1924010"/>
            <a:ext cx="580184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서버 측의 </a:t>
            </a:r>
            <a:r>
              <a:rPr lang="en" altLang="ko-Kore-KR" dirty="0"/>
              <a:t>Socket </a:t>
            </a:r>
            <a:r>
              <a:rPr lang="ko-KR" altLang="en-US" dirty="0"/>
              <a:t>라이브러리 호출 단계</a:t>
            </a:r>
            <a:r>
              <a:rPr lang="en-US" altLang="ko-KR" dirty="0"/>
              <a:t>&gt;</a:t>
            </a:r>
          </a:p>
          <a:p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소켓 생성 </a:t>
            </a:r>
            <a:r>
              <a:rPr lang="en-US" altLang="ko-KR" dirty="0"/>
              <a:t>(</a:t>
            </a:r>
            <a:r>
              <a:rPr lang="ko-KR" altLang="en-US" dirty="0"/>
              <a:t>소켓 작성 단계</a:t>
            </a:r>
            <a:r>
              <a:rPr lang="en-US" altLang="ko-KR" dirty="0"/>
              <a:t>)</a:t>
            </a:r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소켓을 접속 대기 상태로 만든다 </a:t>
            </a:r>
            <a:r>
              <a:rPr lang="en-US" altLang="ko-KR" dirty="0"/>
              <a:t>(</a:t>
            </a:r>
            <a:r>
              <a:rPr lang="ko-KR" altLang="en-US" dirty="0"/>
              <a:t>접속 대기 상태</a:t>
            </a:r>
            <a:r>
              <a:rPr lang="en-US" altLang="ko-KR" dirty="0"/>
              <a:t>)</a:t>
            </a:r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접속을 접수한다 </a:t>
            </a:r>
            <a:r>
              <a:rPr lang="en-US" altLang="ko-KR" dirty="0"/>
              <a:t>(</a:t>
            </a:r>
            <a:r>
              <a:rPr lang="ko-KR" altLang="en-US" dirty="0"/>
              <a:t>접속 접수 단계</a:t>
            </a:r>
            <a:r>
              <a:rPr lang="en-US" altLang="ko-KR" dirty="0"/>
              <a:t>)</a:t>
            </a:r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데이터 송수신 </a:t>
            </a:r>
            <a:r>
              <a:rPr lang="en-US" altLang="ko-KR" dirty="0"/>
              <a:t>(</a:t>
            </a:r>
            <a:r>
              <a:rPr lang="ko-KR" altLang="en-US" dirty="0"/>
              <a:t>데이터 송수신 단계</a:t>
            </a:r>
            <a:r>
              <a:rPr lang="en-US" altLang="ko-KR" dirty="0"/>
              <a:t>)</a:t>
            </a:r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파이프를 분리하고 소켓을 말소 </a:t>
            </a:r>
            <a:r>
              <a:rPr lang="en-US" altLang="ko-KR" dirty="0"/>
              <a:t>(</a:t>
            </a:r>
            <a:r>
              <a:rPr lang="ko-KR" altLang="en-US" dirty="0"/>
              <a:t>연결 끊기 단계</a:t>
            </a:r>
            <a:r>
              <a:rPr lang="en-US" altLang="ko-KR" dirty="0"/>
              <a:t>)</a:t>
            </a:r>
          </a:p>
          <a:p>
            <a:pPr marL="285750" indent="-285750">
              <a:buFontTx/>
              <a:buChar char="-"/>
            </a:pPr>
            <a:endParaRPr lang="en-US" altLang="ko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5805CD-2357-1C41-9D75-3F5A0D4053C0}"/>
              </a:ext>
            </a:extLst>
          </p:cNvPr>
          <p:cNvSpPr txBox="1"/>
          <p:nvPr/>
        </p:nvSpPr>
        <p:spPr>
          <a:xfrm>
            <a:off x="5018556" y="5713202"/>
            <a:ext cx="4053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>
                <a:solidFill>
                  <a:srgbClr val="FF0000"/>
                </a:solidFill>
              </a:rPr>
              <a:t>[</a:t>
            </a:r>
            <a:r>
              <a:rPr kumimoji="1" lang="ko-Kore-KR" altLang="en-US" dirty="0">
                <a:solidFill>
                  <a:srgbClr val="FF0000"/>
                </a:solidFill>
              </a:rPr>
              <a:t>차이점이</a:t>
            </a:r>
            <a:r>
              <a:rPr kumimoji="1" lang="ko-KR" altLang="en-US" dirty="0">
                <a:solidFill>
                  <a:srgbClr val="FF0000"/>
                </a:solidFill>
              </a:rPr>
              <a:t> 존재</a:t>
            </a:r>
            <a:r>
              <a:rPr kumimoji="1" lang="en-US" altLang="ko-KR" dirty="0">
                <a:solidFill>
                  <a:srgbClr val="FF0000"/>
                </a:solidFill>
              </a:rPr>
              <a:t>]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7571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9833408F-12B3-764C-A84F-2B460CF95D67}"/>
              </a:ext>
            </a:extLst>
          </p:cNvPr>
          <p:cNvSpPr txBox="1"/>
          <p:nvPr/>
        </p:nvSpPr>
        <p:spPr>
          <a:xfrm>
            <a:off x="294156" y="443142"/>
            <a:ext cx="2291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dirty="0"/>
              <a:t>서버측의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동작과정</a:t>
            </a:r>
            <a:endParaRPr kumimoji="1" lang="ko-Kore-KR" altLang="en-US" dirty="0"/>
          </a:p>
        </p:txBody>
      </p:sp>
      <p:pic>
        <p:nvPicPr>
          <p:cNvPr id="3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4B561F90-057A-554C-B4DF-EF563ECCDB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1402" y="369332"/>
            <a:ext cx="7572493" cy="6452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4509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9833408F-12B3-764C-A84F-2B460CF95D67}"/>
              </a:ext>
            </a:extLst>
          </p:cNvPr>
          <p:cNvSpPr txBox="1"/>
          <p:nvPr/>
        </p:nvSpPr>
        <p:spPr>
          <a:xfrm>
            <a:off x="294156" y="443142"/>
            <a:ext cx="2291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dirty="0"/>
              <a:t>서버측의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동작과정</a:t>
            </a:r>
            <a:endParaRPr kumimoji="1" lang="ko-Kore-KR" altLang="en-US" dirty="0"/>
          </a:p>
        </p:txBody>
      </p:sp>
      <p:pic>
        <p:nvPicPr>
          <p:cNvPr id="3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4B561F90-057A-554C-B4DF-EF563ECCDB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1402" y="369332"/>
            <a:ext cx="7572493" cy="6452545"/>
          </a:xfrm>
          <a:prstGeom prst="rect">
            <a:avLst/>
          </a:prstGeom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D795D8F9-C99A-AC46-BF96-D8A16E7AC3E8}"/>
              </a:ext>
            </a:extLst>
          </p:cNvPr>
          <p:cNvSpPr/>
          <p:nvPr/>
        </p:nvSpPr>
        <p:spPr>
          <a:xfrm>
            <a:off x="6400799" y="1811547"/>
            <a:ext cx="1639019" cy="759124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717399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2567</TotalTime>
  <Words>188</Words>
  <Application>Microsoft Macintosh PowerPoint</Application>
  <PresentationFormat>와이드스크린</PresentationFormat>
  <Paragraphs>50</Paragraphs>
  <Slides>26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0" baseType="lpstr">
      <vt:lpstr>Arial</vt:lpstr>
      <vt:lpstr>Calibri</vt:lpstr>
      <vt:lpstr>Calibri Light</vt:lpstr>
      <vt:lpstr>Office 테마</vt:lpstr>
      <vt:lpstr>Web Server</vt:lpstr>
      <vt:lpstr>목차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이상으로 발표 마치겠습니다.  감사합니다.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6장 입출력과 네트워킹</dc:title>
  <dc:creator>김지용</dc:creator>
  <cp:lastModifiedBy>김지용</cp:lastModifiedBy>
  <cp:revision>102</cp:revision>
  <dcterms:created xsi:type="dcterms:W3CDTF">2022-01-12T08:58:24Z</dcterms:created>
  <dcterms:modified xsi:type="dcterms:W3CDTF">2022-04-16T19:24:32Z</dcterms:modified>
</cp:coreProperties>
</file>